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4"/>
  </p:notesMasterIdLst>
  <p:handoutMasterIdLst>
    <p:handoutMasterId r:id="rId35"/>
  </p:handoutMasterIdLst>
  <p:sldIdLst>
    <p:sldId id="327" r:id="rId5"/>
    <p:sldId id="330" r:id="rId6"/>
    <p:sldId id="331" r:id="rId7"/>
    <p:sldId id="332" r:id="rId8"/>
    <p:sldId id="298" r:id="rId9"/>
    <p:sldId id="262" r:id="rId10"/>
    <p:sldId id="299"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33" r:id="rId25"/>
    <p:sldId id="334" r:id="rId26"/>
    <p:sldId id="309" r:id="rId27"/>
    <p:sldId id="324" r:id="rId28"/>
    <p:sldId id="288" r:id="rId29"/>
    <p:sldId id="289" r:id="rId30"/>
    <p:sldId id="320" r:id="rId31"/>
    <p:sldId id="274" r:id="rId32"/>
    <p:sldId id="329" r:id="rId3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5169"/>
  </p:normalViewPr>
  <p:slideViewPr>
    <p:cSldViewPr snapToGrid="0" snapToObjects="1">
      <p:cViewPr varScale="1">
        <p:scale>
          <a:sx n="62" d="100"/>
          <a:sy n="62" d="100"/>
        </p:scale>
        <p:origin x="105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ts val="1400"/>
              </a:spcBef>
              <a:buFontTx/>
              <a:buNone/>
            </a:pPr>
            <a:r>
              <a:rPr lang="en-US" sz="1200" dirty="0">
                <a:solidFill>
                  <a:schemeClr val="accent3">
                    <a:lumMod val="25000"/>
                  </a:schemeClr>
                </a:solidFill>
                <a:latin typeface="Abadi" panose="020B0604020104020204" pitchFamily="34" charset="0"/>
              </a:rPr>
              <a:t>Spatial and Temporal trends</a:t>
            </a:r>
          </a:p>
          <a:p>
            <a:pPr lvl="1">
              <a:spcBef>
                <a:spcPts val="1400"/>
              </a:spcBef>
              <a:buFontTx/>
              <a:buChar char="-"/>
            </a:pPr>
            <a:r>
              <a:rPr lang="en-US" sz="1200" dirty="0">
                <a:solidFill>
                  <a:schemeClr val="accent3">
                    <a:lumMod val="25000"/>
                  </a:schemeClr>
                </a:solidFill>
                <a:latin typeface="Abadi" panose="020B0604020104020204" pitchFamily="34" charset="0"/>
              </a:rPr>
              <a:t>Satellites provide data for vast geographical areas, allowing for the observation of regional and global PM2.5 patterns.</a:t>
            </a:r>
          </a:p>
          <a:p>
            <a:pPr lvl="1">
              <a:spcBef>
                <a:spcPts val="1400"/>
              </a:spcBef>
              <a:buFontTx/>
              <a:buChar char="-"/>
            </a:pPr>
            <a:r>
              <a:rPr lang="en-US" sz="1200" dirty="0">
                <a:solidFill>
                  <a:schemeClr val="accent3">
                    <a:lumMod val="25000"/>
                  </a:schemeClr>
                </a:solidFill>
                <a:latin typeface="Abadi" panose="020B0604020104020204" pitchFamily="34" charset="0"/>
              </a:rPr>
              <a:t>They can track the movement of pollution plumes over time, helping to identify pollution sources and transport pathways.</a:t>
            </a:r>
          </a:p>
          <a:p>
            <a:pPr lvl="1">
              <a:spcBef>
                <a:spcPts val="1400"/>
              </a:spcBef>
              <a:buFontTx/>
              <a:buNone/>
            </a:pPr>
            <a:r>
              <a:rPr lang="en-US" sz="1200" dirty="0">
                <a:solidFill>
                  <a:schemeClr val="accent3">
                    <a:lumMod val="25000"/>
                  </a:schemeClr>
                </a:solidFill>
                <a:latin typeface="Abadi" panose="020B0604020104020204" pitchFamily="34" charset="0"/>
              </a:rPr>
              <a:t>Long-term monitoring</a:t>
            </a:r>
          </a:p>
          <a:p>
            <a:pPr lvl="1">
              <a:spcBef>
                <a:spcPts val="1400"/>
              </a:spcBef>
              <a:buFontTx/>
              <a:buChar char="-"/>
            </a:pPr>
            <a:r>
              <a:rPr lang="en-US" sz="1200" dirty="0">
                <a:solidFill>
                  <a:schemeClr val="accent3">
                    <a:lumMod val="25000"/>
                  </a:schemeClr>
                </a:solidFill>
                <a:latin typeface="Abadi" panose="020B0604020104020204" pitchFamily="34" charset="0"/>
              </a:rPr>
              <a:t>Satellite observations offer a historical record of air quality changes, enabling the assessment of trends over time.</a:t>
            </a:r>
          </a:p>
          <a:p>
            <a:pPr lvl="1">
              <a:spcBef>
                <a:spcPts val="1400"/>
              </a:spcBef>
              <a:buFontTx/>
              <a:buChar char="-"/>
            </a:pPr>
            <a:r>
              <a:rPr lang="en-US" sz="1200" dirty="0">
                <a:solidFill>
                  <a:schemeClr val="accent3">
                    <a:lumMod val="25000"/>
                  </a:schemeClr>
                </a:solidFill>
                <a:latin typeface="Abadi" panose="020B0604020104020204" pitchFamily="34" charset="0"/>
              </a:rPr>
              <a:t>This data can be used to evaluate the effectiveness of air quality regulations and track progress towards clean air goals.</a:t>
            </a:r>
          </a:p>
          <a:p>
            <a:pPr lvl="1">
              <a:spcBef>
                <a:spcPts val="1400"/>
              </a:spcBef>
              <a:buFontTx/>
              <a:buNone/>
            </a:pP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812457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50000"/>
                  </a:schemeClr>
                </a:solidFill>
                <a:latin typeface="Abadi"/>
              </a:rPr>
              <a:t>How to build, tune, evaluate classification models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Kabir Atobatele</a:t>
            </a:r>
          </a:p>
          <a:p>
            <a:r>
              <a:rPr lang="en-US" dirty="0">
                <a:solidFill>
                  <a:schemeClr val="bg2"/>
                </a:solidFill>
                <a:latin typeface="Abadi" panose="020B0604020104020204" pitchFamily="34" charset="0"/>
                <a:ea typeface="SF Pro" pitchFamily="2" charset="0"/>
                <a:cs typeface="SF Pro" pitchFamily="2" charset="0"/>
              </a:rPr>
              <a:t>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July, 2024</a:t>
            </a:r>
          </a:p>
        </p:txBody>
      </p:sp>
      <p:pic>
        <p:nvPicPr>
          <p:cNvPr id="4" name="Picture 3">
            <a:extLst>
              <a:ext uri="{FF2B5EF4-FFF2-40B4-BE49-F238E27FC236}">
                <a16:creationId xmlns:a16="http://schemas.microsoft.com/office/drawing/2014/main" id="{1DD17856-733D-A755-3023-830457072A15}"/>
              </a:ext>
            </a:extLst>
          </p:cNvPr>
          <p:cNvPicPr>
            <a:picLocks noChangeAspect="1"/>
          </p:cNvPicPr>
          <p:nvPr/>
        </p:nvPicPr>
        <p:blipFill>
          <a:blip r:embed="rId3"/>
          <a:stretch>
            <a:fillRect/>
          </a:stretch>
        </p:blipFill>
        <p:spPr>
          <a:xfrm>
            <a:off x="341729" y="297208"/>
            <a:ext cx="1096182" cy="1031701"/>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rotWithShape="1">
          <a:blip r:embed="rId2"/>
          <a:srcRect t="6665" b="14597"/>
          <a:stretch/>
        </p:blipFill>
        <p:spPr>
          <a:xfrm>
            <a:off x="838200" y="2443616"/>
            <a:ext cx="10515599" cy="298079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Inspection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Cleaning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(EDA)</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Feature Engineering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Preprocessing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Comparative Analysis</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Air pollution is the world’s largest environmental </a:t>
            </a:r>
            <a:r>
              <a:rPr lang="en-US" sz="1800" dirty="0" err="1">
                <a:solidFill>
                  <a:schemeClr val="accent3">
                    <a:lumMod val="25000"/>
                  </a:schemeClr>
                </a:solidFill>
                <a:latin typeface="Abadi" panose="020B0604020104020204" pitchFamily="34" charset="0"/>
              </a:rPr>
              <a:t>healthrisk</a:t>
            </a:r>
            <a:r>
              <a:rPr lang="en-US" sz="1800" dirty="0">
                <a:solidFill>
                  <a:schemeClr val="accent3">
                    <a:lumMod val="25000"/>
                  </a:schemeClr>
                </a:solidFill>
                <a:latin typeface="Abadi" panose="020B0604020104020204" pitchFamily="34" charset="0"/>
              </a:rPr>
              <a:t>, contributing to 7million premature deaths globally each year, and poor people in developing countries are the most heavily </a:t>
            </a:r>
            <a:r>
              <a:rPr lang="en-US" sz="1800" dirty="0" err="1">
                <a:solidFill>
                  <a:schemeClr val="accent3">
                    <a:lumMod val="25000"/>
                  </a:schemeClr>
                </a:solidFill>
                <a:latin typeface="Abadi" panose="020B0604020104020204" pitchFamily="34" charset="0"/>
              </a:rPr>
              <a:t>aected</a:t>
            </a:r>
            <a:r>
              <a:rPr lang="en-US" sz="1800" dirty="0">
                <a:solidFill>
                  <a:schemeClr val="accent3">
                    <a:lumMod val="25000"/>
                  </a:schemeClr>
                </a:solidFill>
                <a:latin typeface="Abadi" panose="020B0604020104020204" pitchFamily="34" charset="0"/>
              </a:rPr>
              <a:t>. Low-cost IoT sensor networks on the ground have the potential to close the climate data gaps in sub-Saharan Africa, but networks are expensive to implement and maintain in African cities.</a:t>
            </a:r>
          </a:p>
          <a:p>
            <a:pPr marL="457200" lvl="1" indent="0" algn="just">
              <a:spcBef>
                <a:spcPts val="1400"/>
              </a:spcBef>
              <a:buNone/>
            </a:pPr>
            <a:r>
              <a:rPr lang="en-US" sz="1800" dirty="0">
                <a:solidFill>
                  <a:schemeClr val="accent3">
                    <a:lumMod val="25000"/>
                  </a:schemeClr>
                </a:solidFill>
                <a:latin typeface="Abadi" panose="020B0604020104020204" pitchFamily="34" charset="0"/>
              </a:rPr>
              <a:t>Satellite-derived PM2.5 estimates based on Aerosol Optical Depth (AOD) and machine learning techniques can be used to estimate pollution levels over large areas to help develop interventions such as vulnerability risk proles for urban spaces, health preservation and environmental protection for affected populations, as well as community empowerment, and climate change mitigation.</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Estimate PM2.5 levels from satellite observations based on Aerosol Optical Depth (AOD) for eight cities in seven African countries Lagos, Accra, Nairobi, </a:t>
            </a:r>
            <a:r>
              <a:rPr lang="en-US" sz="1800" dirty="0" err="1">
                <a:solidFill>
                  <a:schemeClr val="accent3">
                    <a:lumMod val="25000"/>
                  </a:schemeClr>
                </a:solidFill>
                <a:latin typeface="Abadi" panose="020B0604020104020204" pitchFamily="34" charset="0"/>
              </a:rPr>
              <a:t>Yaounde</a:t>
            </a:r>
            <a:r>
              <a:rPr lang="en-US" sz="1800" dirty="0">
                <a:solidFill>
                  <a:schemeClr val="accent3">
                    <a:lumMod val="25000"/>
                  </a:schemeClr>
                </a:solidFill>
                <a:latin typeface="Abadi" panose="020B0604020104020204" pitchFamily="34" charset="0"/>
              </a:rPr>
              <a:t>, Bujumbura, Kisumu, Kampala, and </a:t>
            </a:r>
            <a:r>
              <a:rPr lang="en-US" sz="1800" dirty="0" err="1">
                <a:solidFill>
                  <a:schemeClr val="accent3">
                    <a:lumMod val="25000"/>
                  </a:schemeClr>
                </a:solidFill>
                <a:latin typeface="Abadi" panose="020B0604020104020204" pitchFamily="34" charset="0"/>
              </a:rPr>
              <a:t>Gulu</a:t>
            </a:r>
            <a:r>
              <a:rPr lang="en-US" sz="1800" dirty="0">
                <a:solidFill>
                  <a:schemeClr val="accent3">
                    <a:lumMod val="25000"/>
                  </a:schemeClr>
                </a:solidFill>
                <a:latin typeface="Abadi" panose="020B0604020104020204" pitchFamily="34" charset="0"/>
              </a:rPr>
              <a:t> - with varying ground monitoring resolutions, using appropriate machine learning algorithms. </a:t>
            </a:r>
          </a:p>
          <a:p>
            <a:pPr lvl="1">
              <a:spcBef>
                <a:spcPts val="1400"/>
              </a:spcBef>
              <a:buFontTx/>
              <a:buChar char="-"/>
            </a:pPr>
            <a:r>
              <a:rPr lang="en-US" sz="1800" dirty="0">
                <a:solidFill>
                  <a:schemeClr val="accent3">
                    <a:lumMod val="25000"/>
                  </a:schemeClr>
                </a:solidFill>
                <a:latin typeface="Abadi" panose="020B0604020104020204" pitchFamily="34" charset="0"/>
              </a:rPr>
              <a:t> Spatial and Temporal Trends</a:t>
            </a:r>
          </a:p>
          <a:p>
            <a:pPr lvl="1">
              <a:spcBef>
                <a:spcPts val="1400"/>
              </a:spcBef>
              <a:buFontTx/>
              <a:buChar char="-"/>
            </a:pPr>
            <a:r>
              <a:rPr lang="en-US" sz="1800" dirty="0">
                <a:solidFill>
                  <a:schemeClr val="accent3">
                    <a:lumMod val="25000"/>
                  </a:schemeClr>
                </a:solidFill>
                <a:latin typeface="Abadi" panose="020B0604020104020204" pitchFamily="34" charset="0"/>
              </a:rPr>
              <a:t>Long-Term Monitoring</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Primary Data was provided for the project.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Standard Scaler was applied to categorical features for data preprocessing.</a:t>
            </a:r>
          </a:p>
          <a:p>
            <a:pPr>
              <a:lnSpc>
                <a:spcPct val="120000"/>
              </a:lnSpc>
              <a:spcBef>
                <a:spcPts val="1400"/>
              </a:spcBef>
            </a:pPr>
            <a:r>
              <a:rPr lang="en-US" sz="8800" dirty="0">
                <a:solidFill>
                  <a:schemeClr val="accent3">
                    <a:lumMod val="25000"/>
                  </a:schemeClr>
                </a:solidFill>
                <a:latin typeface="Abadi"/>
              </a:rPr>
              <a:t>Perform exploratory data analysis (EDA) using visualization</a:t>
            </a:r>
          </a:p>
          <a:p>
            <a:pPr>
              <a:lnSpc>
                <a:spcPct val="120000"/>
              </a:lnSpc>
              <a:spcBef>
                <a:spcPts val="1400"/>
              </a:spcBef>
            </a:pPr>
            <a:r>
              <a:rPr lang="en-US" sz="8800" dirty="0">
                <a:solidFill>
                  <a:schemeClr val="accent3">
                    <a:lumMod val="25000"/>
                  </a:schemeClr>
                </a:solidFill>
                <a:latin typeface="Abadi"/>
              </a:rPr>
              <a:t>Perform predictive analysis using classification model such as PCA and Ridge regression.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rcRect/>
          <a:stretch/>
        </p:blipFill>
        <p:spPr>
          <a:xfrm>
            <a:off x="838201" y="1701547"/>
            <a:ext cx="5017252" cy="415681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rcRect/>
          <a:stretch/>
        </p:blipFill>
        <p:spPr>
          <a:xfrm>
            <a:off x="1146873" y="3669829"/>
            <a:ext cx="4494509"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DS-Capstone-Presentation</Template>
  <TotalTime>76</TotalTime>
  <Words>1382</Words>
  <Application>Microsoft Office PowerPoint</Application>
  <PresentationFormat>Widescreen</PresentationFormat>
  <Paragraphs>161</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Kabir Atobatele</dc:creator>
  <cp:lastModifiedBy>Kabir Atobatele</cp:lastModifiedBy>
  <cp:revision>2</cp:revision>
  <dcterms:created xsi:type="dcterms:W3CDTF">2024-07-01T15:40:41Z</dcterms:created>
  <dcterms:modified xsi:type="dcterms:W3CDTF">2024-07-01T16:57:06Z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